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Caveat"/>
      <p:regular r:id="rId44"/>
      <p:bold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Caveat-regular.fntdata"/><Relationship Id="rId43" Type="http://schemas.openxmlformats.org/officeDocument/2006/relationships/font" Target="fonts/Raleway-boldItalic.fntdata"/><Relationship Id="rId46" Type="http://schemas.openxmlformats.org/officeDocument/2006/relationships/font" Target="fonts/Lato-regular.fntdata"/><Relationship Id="rId45" Type="http://schemas.openxmlformats.org/officeDocument/2006/relationships/font" Target="fonts/Cave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6d18e07ce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6d18e07ce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 route for traffic between subnets.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6d18e07ce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c6d18e07ce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gateway attached to VPC for project.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77426146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7742614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77426146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c77426146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7267aaca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7267aac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77426146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77426146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67886a4cf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67886a4cf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67886a4cf_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67886a4cf_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67886a4cf_8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c67886a4cf_8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729b27bb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729b27bb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77426146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77426146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77426146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77426146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77426146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77426146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77426146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77426146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77426146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77426146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774261464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774261464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67886a4cf_8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67886a4cf_8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67886a4cf_8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67886a4cf_8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67886a4cf_8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c67886a4cf_8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c67886a4cf_8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c67886a4cf_8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Preview of VPC components during launch configuration.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VPC; CIDR block.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6d18e07ce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6d18e07ce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and Private subnets in project VPC. Located in North Virginia AZ (us-east-1).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6d18e07ce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6d18e07ce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Route table has rule for traffic between subnets, one directing to internet gateway.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blog.balsamiq.com/wireframe-presentation-tips/" TargetMode="External"/><Relationship Id="rId4" Type="http://schemas.openxmlformats.org/officeDocument/2006/relationships/hyperlink" Target="http://blog.teamtreehouse.com/3-steps-better-ui-wireframes" TargetMode="External"/><Relationship Id="rId5" Type="http://schemas.openxmlformats.org/officeDocument/2006/relationships/hyperlink" Target="http://uxmastery.com/wireframing-for-beginne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0425" y="1322450"/>
            <a:ext cx="4446900" cy="15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SECURITY LAB TECHNICAL DEMO</a:t>
            </a:r>
            <a:endParaRPr/>
          </a:p>
        </p:txBody>
      </p:sp>
      <p:sp>
        <p:nvSpPr>
          <p:cNvPr id="139" name="Google Shape;139;p17"/>
          <p:cNvSpPr txBox="1"/>
          <p:nvPr>
            <p:ph idx="1" type="subTitle"/>
          </p:nvPr>
        </p:nvSpPr>
        <p:spPr>
          <a:xfrm>
            <a:off x="0" y="4001550"/>
            <a:ext cx="7997400" cy="9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FOUR: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KHOREY BROWN, MARIANA ESPINOZA, PEDRO GOMEZ, SHANTERICKA GREENE, JAYDIN MOHAN, REBECCA SILOS, FERNANDA SOMOHANO, JUSTIN VARGAS</a:t>
            </a:r>
            <a:endParaRPr/>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2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97" name="Google Shape;197;p26"/>
          <p:cNvSpPr txBox="1"/>
          <p:nvPr>
            <p:ph idx="4294967295" type="title"/>
          </p:nvPr>
        </p:nvSpPr>
        <p:spPr>
          <a:xfrm>
            <a:off x="346425" y="4747100"/>
            <a:ext cx="5057400" cy="3423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SCREENSHOT OF PRIVATE SUBNET ROUTE TABLE</a:t>
            </a:r>
            <a:endParaRPr sz="1400">
              <a:solidFill>
                <a:srgbClr val="FFFFFF"/>
              </a:solidFill>
            </a:endParaRPr>
          </a:p>
        </p:txBody>
      </p:sp>
      <p:pic>
        <p:nvPicPr>
          <p:cNvPr id="198" name="Google Shape;198;p26"/>
          <p:cNvPicPr preferRelativeResize="0"/>
          <p:nvPr/>
        </p:nvPicPr>
        <p:blipFill>
          <a:blip r:embed="rId3">
            <a:alphaModFix/>
          </a:blip>
          <a:stretch>
            <a:fillRect/>
          </a:stretch>
        </p:blipFill>
        <p:spPr>
          <a:xfrm>
            <a:off x="152400" y="152400"/>
            <a:ext cx="8839204" cy="43893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2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4" name="Google Shape;204;p27"/>
          <p:cNvSpPr txBox="1"/>
          <p:nvPr>
            <p:ph idx="4294967295" type="title"/>
          </p:nvPr>
        </p:nvSpPr>
        <p:spPr>
          <a:xfrm>
            <a:off x="346425" y="4747100"/>
            <a:ext cx="5057400" cy="3423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SCREENSHOT OF INTERNET GATEWAY</a:t>
            </a:r>
            <a:endParaRPr sz="1400">
              <a:solidFill>
                <a:srgbClr val="FFFFFF"/>
              </a:solidFill>
            </a:endParaRPr>
          </a:p>
        </p:txBody>
      </p:sp>
      <p:pic>
        <p:nvPicPr>
          <p:cNvPr id="205" name="Google Shape;205;p27"/>
          <p:cNvPicPr preferRelativeResize="0"/>
          <p:nvPr/>
        </p:nvPicPr>
        <p:blipFill>
          <a:blip r:embed="rId3">
            <a:alphaModFix/>
          </a:blip>
          <a:stretch>
            <a:fillRect/>
          </a:stretch>
        </p:blipFill>
        <p:spPr>
          <a:xfrm>
            <a:off x="152400" y="152400"/>
            <a:ext cx="8839204" cy="25939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9" name="Shape 209"/>
        <p:cNvGrpSpPr/>
        <p:nvPr/>
      </p:nvGrpSpPr>
      <p:grpSpPr>
        <a:xfrm>
          <a:off x="0" y="0"/>
          <a:ext cx="0" cy="0"/>
          <a:chOff x="0" y="0"/>
          <a:chExt cx="0" cy="0"/>
        </a:xfrm>
      </p:grpSpPr>
      <p:sp>
        <p:nvSpPr>
          <p:cNvPr id="210" name="Google Shape;210;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ACL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a:t>
            </a:r>
            <a:r>
              <a:rPr lang="en"/>
              <a:t>Purpose</a:t>
            </a:r>
            <a:r>
              <a:rPr lang="en"/>
              <a:t> of the NACL </a:t>
            </a:r>
            <a:endParaRPr/>
          </a:p>
        </p:txBody>
      </p:sp>
      <p:sp>
        <p:nvSpPr>
          <p:cNvPr id="216" name="Google Shape;216;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sz="1400">
                <a:latin typeface="Raleway"/>
                <a:ea typeface="Raleway"/>
                <a:cs typeface="Raleway"/>
                <a:sym typeface="Raleway"/>
              </a:rPr>
              <a:t>The Network Access Control List (NACLs) </a:t>
            </a:r>
            <a:r>
              <a:rPr lang="en" sz="1400">
                <a:latin typeface="Raleway"/>
                <a:ea typeface="Raleway"/>
                <a:cs typeface="Raleway"/>
                <a:sym typeface="Raleway"/>
              </a:rPr>
              <a:t>purpose</a:t>
            </a:r>
            <a:r>
              <a:rPr lang="en" sz="1400">
                <a:latin typeface="Raleway"/>
                <a:ea typeface="Raleway"/>
                <a:cs typeface="Raleway"/>
                <a:sym typeface="Raleway"/>
              </a:rPr>
              <a:t> is to control the traffic flow within a network. It acts as a firewall and allows you to control both </a:t>
            </a:r>
            <a:r>
              <a:rPr lang="en" sz="1400">
                <a:latin typeface="Raleway"/>
                <a:ea typeface="Raleway"/>
                <a:cs typeface="Raleway"/>
                <a:sym typeface="Raleway"/>
              </a:rPr>
              <a:t>inbound</a:t>
            </a:r>
            <a:r>
              <a:rPr lang="en" sz="1400">
                <a:latin typeface="Raleway"/>
                <a:ea typeface="Raleway"/>
                <a:cs typeface="Raleway"/>
                <a:sym typeface="Raleway"/>
              </a:rPr>
              <a:t> and outbound traffic; to and from your network sources. NACLs are applied at the subnet level and are used to filter traffic based on IP addresses, protocols, and ports. They provide an extra layer of security and help in securing your network resources from unauthorized access. </a:t>
            </a:r>
            <a:endParaRPr sz="1400">
              <a:latin typeface="Raleway"/>
              <a:ea typeface="Raleway"/>
              <a:cs typeface="Raleway"/>
              <a:sym typeface="Raleway"/>
            </a:endParaRPr>
          </a:p>
        </p:txBody>
      </p:sp>
      <p:sp>
        <p:nvSpPr>
          <p:cNvPr id="217" name="Google Shape;217;p29"/>
          <p:cNvSpPr txBox="1"/>
          <p:nvPr/>
        </p:nvSpPr>
        <p:spPr>
          <a:xfrm>
            <a:off x="6689550" y="4565000"/>
            <a:ext cx="17286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Caveat"/>
                <a:ea typeface="Caveat"/>
                <a:cs typeface="Caveat"/>
                <a:sym typeface="Caveat"/>
              </a:rPr>
              <a:t>Shantericka Greene</a:t>
            </a:r>
            <a:endParaRPr sz="1300">
              <a:solidFill>
                <a:schemeClr val="accent1"/>
              </a:solidFill>
              <a:latin typeface="Caveat"/>
              <a:ea typeface="Caveat"/>
              <a:cs typeface="Caveat"/>
              <a:sym typeface="Cave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727650" y="6095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Network ACl </a:t>
            </a:r>
            <a:endParaRPr sz="3000"/>
          </a:p>
        </p:txBody>
      </p:sp>
      <p:sp>
        <p:nvSpPr>
          <p:cNvPr id="223" name="Google Shape;223;p30"/>
          <p:cNvSpPr txBox="1"/>
          <p:nvPr/>
        </p:nvSpPr>
        <p:spPr>
          <a:xfrm>
            <a:off x="6874250" y="5031075"/>
            <a:ext cx="1941000" cy="2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Caveat"/>
              <a:ea typeface="Caveat"/>
              <a:cs typeface="Caveat"/>
              <a:sym typeface="Caveat"/>
            </a:endParaRPr>
          </a:p>
        </p:txBody>
      </p:sp>
      <p:sp>
        <p:nvSpPr>
          <p:cNvPr id="224" name="Google Shape;224;p30"/>
          <p:cNvSpPr txBox="1"/>
          <p:nvPr/>
        </p:nvSpPr>
        <p:spPr>
          <a:xfrm>
            <a:off x="1201750" y="1798175"/>
            <a:ext cx="3632100" cy="12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225" name="Google Shape;225;p30"/>
          <p:cNvPicPr preferRelativeResize="0"/>
          <p:nvPr/>
        </p:nvPicPr>
        <p:blipFill rotWithShape="1">
          <a:blip r:embed="rId3">
            <a:alphaModFix/>
          </a:blip>
          <a:srcRect b="19590" l="1258" r="2708" t="20607"/>
          <a:stretch/>
        </p:blipFill>
        <p:spPr>
          <a:xfrm>
            <a:off x="293750" y="1370875"/>
            <a:ext cx="8521500" cy="36873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727650" y="6095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Inbound rules for the NACL  </a:t>
            </a:r>
            <a:endParaRPr sz="3000"/>
          </a:p>
        </p:txBody>
      </p:sp>
      <p:pic>
        <p:nvPicPr>
          <p:cNvPr id="231" name="Google Shape;231;p31"/>
          <p:cNvPicPr preferRelativeResize="0"/>
          <p:nvPr/>
        </p:nvPicPr>
        <p:blipFill rotWithShape="1">
          <a:blip r:embed="rId3">
            <a:alphaModFix/>
          </a:blip>
          <a:srcRect b="43781" l="1053" r="4899" t="22721"/>
          <a:stretch/>
        </p:blipFill>
        <p:spPr>
          <a:xfrm>
            <a:off x="249250" y="1869400"/>
            <a:ext cx="8645500" cy="21398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5" name="Shape 235"/>
        <p:cNvGrpSpPr/>
        <p:nvPr/>
      </p:nvGrpSpPr>
      <p:grpSpPr>
        <a:xfrm>
          <a:off x="0" y="0"/>
          <a:ext cx="0" cy="0"/>
          <a:chOff x="0" y="0"/>
          <a:chExt cx="0" cy="0"/>
        </a:xfrm>
      </p:grpSpPr>
      <p:sp>
        <p:nvSpPr>
          <p:cNvPr id="236" name="Google Shape;236;p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EC2 INSTANCES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EC2</a:t>
            </a:r>
            <a:endParaRPr/>
          </a:p>
        </p:txBody>
      </p:sp>
      <p:sp>
        <p:nvSpPr>
          <p:cNvPr id="242" name="Google Shape;24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t>AWS EC2, which stands for Amazon Elastic Compute Cloud, is a service offered by Amazon Web Services (AWS) that provides virtual servers in the cloud.  Think of it as renting computing power instead of having to buy and maintain your own physical servers.</a:t>
            </a:r>
            <a:endParaRPr sz="1400"/>
          </a:p>
          <a:p>
            <a:pPr indent="0" lvl="0" marL="0" rtl="0" algn="l">
              <a:lnSpc>
                <a:spcPct val="150000"/>
              </a:lnSpc>
              <a:spcBef>
                <a:spcPts val="1600"/>
              </a:spcBef>
              <a:spcAft>
                <a:spcPts val="1600"/>
              </a:spcAft>
              <a:buNone/>
            </a:pPr>
            <a:r>
              <a:rPr lang="en" sz="1400"/>
              <a:t>For this lab, it will be used to set up training resources/tools including our Kali attackbox and our vulnerable resource.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48" name="Google Shape;248;p34"/>
          <p:cNvSpPr txBox="1"/>
          <p:nvPr>
            <p:ph type="title"/>
          </p:nvPr>
        </p:nvSpPr>
        <p:spPr>
          <a:xfrm>
            <a:off x="494700" y="1820600"/>
            <a:ext cx="3300900" cy="1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Login and click on EC2 in the AWS console </a:t>
            </a:r>
            <a:endParaRPr sz="3000"/>
          </a:p>
        </p:txBody>
      </p:sp>
      <p:pic>
        <p:nvPicPr>
          <p:cNvPr id="249" name="Google Shape;249;p34"/>
          <p:cNvPicPr preferRelativeResize="0"/>
          <p:nvPr/>
        </p:nvPicPr>
        <p:blipFill>
          <a:blip r:embed="rId3">
            <a:alphaModFix/>
          </a:blip>
          <a:stretch>
            <a:fillRect/>
          </a:stretch>
        </p:blipFill>
        <p:spPr>
          <a:xfrm>
            <a:off x="4815738" y="1702175"/>
            <a:ext cx="4162425" cy="19240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210250" y="1836088"/>
            <a:ext cx="3300900" cy="1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landing page should look like this </a:t>
            </a:r>
            <a:endParaRPr b="0" sz="3000"/>
          </a:p>
        </p:txBody>
      </p:sp>
      <p:pic>
        <p:nvPicPr>
          <p:cNvPr id="255" name="Google Shape;255;p35"/>
          <p:cNvPicPr preferRelativeResize="0"/>
          <p:nvPr/>
        </p:nvPicPr>
        <p:blipFill rotWithShape="1">
          <a:blip r:embed="rId3">
            <a:alphaModFix/>
          </a:blip>
          <a:srcRect b="0" l="0" r="0" t="0"/>
          <a:stretch/>
        </p:blipFill>
        <p:spPr>
          <a:xfrm>
            <a:off x="4665550" y="1638025"/>
            <a:ext cx="4387651" cy="20410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1322450"/>
            <a:ext cx="3263700" cy="15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PRESENTATION OUTLINE</a:t>
            </a:r>
            <a:endParaRPr/>
          </a:p>
        </p:txBody>
      </p:sp>
      <p:sp>
        <p:nvSpPr>
          <p:cNvPr id="146" name="Google Shape;146;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rPr>
              <a:t>OBJECTIVE</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VPC CREATION AND CONFIGURATION</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EC2 INSTANCES</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SECURITY TOOLS/SOLUTIONS</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61" name="Google Shape;261;p36"/>
          <p:cNvSpPr txBox="1"/>
          <p:nvPr>
            <p:ph type="ctrTitle"/>
          </p:nvPr>
        </p:nvSpPr>
        <p:spPr>
          <a:xfrm>
            <a:off x="729450" y="1322450"/>
            <a:ext cx="7496100" cy="19881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sz="2800"/>
              <a:t>In the navigation bar on the side, click “Instances”</a:t>
            </a:r>
            <a:endParaRPr sz="2800"/>
          </a:p>
          <a:p>
            <a:pPr indent="-406400" lvl="0" marL="457200" rtl="0" algn="l">
              <a:spcBef>
                <a:spcPts val="0"/>
              </a:spcBef>
              <a:spcAft>
                <a:spcPts val="0"/>
              </a:spcAft>
              <a:buSzPts val="2800"/>
              <a:buChar char="-"/>
            </a:pPr>
            <a:r>
              <a:rPr lang="en" sz="2800"/>
              <a:t>Then press launch instance</a:t>
            </a:r>
            <a:endParaRPr sz="2800"/>
          </a:p>
        </p:txBody>
      </p:sp>
      <p:pic>
        <p:nvPicPr>
          <p:cNvPr id="262" name="Google Shape;262;p36"/>
          <p:cNvPicPr preferRelativeResize="0"/>
          <p:nvPr/>
        </p:nvPicPr>
        <p:blipFill>
          <a:blip r:embed="rId3">
            <a:alphaModFix/>
          </a:blip>
          <a:stretch>
            <a:fillRect/>
          </a:stretch>
        </p:blipFill>
        <p:spPr>
          <a:xfrm>
            <a:off x="823900" y="3128125"/>
            <a:ext cx="7496175" cy="18288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68" name="Google Shape;268;p37"/>
          <p:cNvSpPr txBox="1"/>
          <p:nvPr>
            <p:ph type="ctrTitle"/>
          </p:nvPr>
        </p:nvSpPr>
        <p:spPr>
          <a:xfrm>
            <a:off x="218275" y="2241575"/>
            <a:ext cx="2683800" cy="2538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First we create our Kali instance which will serve as the attack box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**make sure to make and </a:t>
            </a:r>
            <a:r>
              <a:rPr lang="en" sz="1800"/>
              <a:t>individual</a:t>
            </a:r>
            <a:r>
              <a:rPr lang="en" sz="1800"/>
              <a:t> </a:t>
            </a:r>
            <a:r>
              <a:rPr lang="en" sz="1800"/>
              <a:t>key pair</a:t>
            </a:r>
            <a:r>
              <a:rPr lang="en" sz="1800"/>
              <a:t> for the configuration </a:t>
            </a:r>
            <a:endParaRPr sz="1800"/>
          </a:p>
        </p:txBody>
      </p:sp>
      <p:sp>
        <p:nvSpPr>
          <p:cNvPr id="269" name="Google Shape;269;p37"/>
          <p:cNvSpPr txBox="1"/>
          <p:nvPr/>
        </p:nvSpPr>
        <p:spPr>
          <a:xfrm>
            <a:off x="827875" y="534100"/>
            <a:ext cx="6275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242424"/>
                </a:solidFill>
                <a:latin typeface="Lato"/>
                <a:ea typeface="Lato"/>
                <a:cs typeface="Lato"/>
                <a:sym typeface="Lato"/>
              </a:rPr>
              <a:t>Create Four Instances </a:t>
            </a:r>
            <a:endParaRPr b="1" sz="3600">
              <a:solidFill>
                <a:srgbClr val="242424"/>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270" name="Google Shape;270;p37"/>
          <p:cNvPicPr preferRelativeResize="0"/>
          <p:nvPr/>
        </p:nvPicPr>
        <p:blipFill rotWithShape="1">
          <a:blip r:embed="rId3">
            <a:alphaModFix/>
          </a:blip>
          <a:srcRect b="8888" l="3390" r="0" t="3965"/>
          <a:stretch/>
        </p:blipFill>
        <p:spPr>
          <a:xfrm>
            <a:off x="3071150" y="1388675"/>
            <a:ext cx="5793599" cy="3391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76" name="Google Shape;276;p38"/>
          <p:cNvSpPr txBox="1"/>
          <p:nvPr>
            <p:ph type="ctrTitle"/>
          </p:nvPr>
        </p:nvSpPr>
        <p:spPr>
          <a:xfrm>
            <a:off x="191575" y="2036825"/>
            <a:ext cx="3048600" cy="25743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p>
          <a:p>
            <a:pPr indent="0" lvl="0" marL="0" rtl="0" algn="l">
              <a:spcBef>
                <a:spcPts val="0"/>
              </a:spcBef>
              <a:spcAft>
                <a:spcPts val="0"/>
              </a:spcAft>
              <a:buNone/>
            </a:pPr>
            <a:r>
              <a:rPr lang="en" sz="1800"/>
              <a:t>Then </a:t>
            </a:r>
            <a:r>
              <a:rPr lang="en" sz="1800"/>
              <a:t>we create our Ubuntu which will be our </a:t>
            </a:r>
            <a:r>
              <a:rPr lang="en" sz="1800"/>
              <a:t>vulnerable</a:t>
            </a:r>
            <a:r>
              <a:rPr lang="en" sz="1800"/>
              <a:t> machine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t>
            </a:r>
            <a:r>
              <a:rPr lang="en" sz="1800"/>
              <a:t>make sure to make and individual key pair for the configuration </a:t>
            </a:r>
            <a:endParaRPr sz="1800"/>
          </a:p>
          <a:p>
            <a:pPr indent="0" lvl="0" marL="0" rtl="0" algn="l">
              <a:spcBef>
                <a:spcPts val="0"/>
              </a:spcBef>
              <a:spcAft>
                <a:spcPts val="0"/>
              </a:spcAft>
              <a:buNone/>
            </a:pPr>
            <a:r>
              <a:t/>
            </a:r>
            <a:endParaRPr sz="1800"/>
          </a:p>
        </p:txBody>
      </p:sp>
      <p:sp>
        <p:nvSpPr>
          <p:cNvPr id="277" name="Google Shape;277;p38"/>
          <p:cNvSpPr txBox="1"/>
          <p:nvPr/>
        </p:nvSpPr>
        <p:spPr>
          <a:xfrm>
            <a:off x="827875" y="534100"/>
            <a:ext cx="6275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242424"/>
                </a:solidFill>
                <a:latin typeface="Lato"/>
                <a:ea typeface="Lato"/>
                <a:cs typeface="Lato"/>
                <a:sym typeface="Lato"/>
              </a:rPr>
              <a:t>Create Four Instances </a:t>
            </a:r>
            <a:endParaRPr b="1" sz="3600">
              <a:solidFill>
                <a:srgbClr val="242424"/>
              </a:solidFill>
              <a:latin typeface="Lato"/>
              <a:ea typeface="Lato"/>
              <a:cs typeface="Lato"/>
              <a:sym typeface="Lato"/>
            </a:endParaRPr>
          </a:p>
        </p:txBody>
      </p:sp>
      <p:pic>
        <p:nvPicPr>
          <p:cNvPr id="278" name="Google Shape;278;p38"/>
          <p:cNvPicPr preferRelativeResize="0"/>
          <p:nvPr/>
        </p:nvPicPr>
        <p:blipFill>
          <a:blip r:embed="rId3">
            <a:alphaModFix/>
          </a:blip>
          <a:stretch>
            <a:fillRect/>
          </a:stretch>
        </p:blipFill>
        <p:spPr>
          <a:xfrm>
            <a:off x="3637226" y="1508800"/>
            <a:ext cx="5233249" cy="3102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84" name="Google Shape;284;p39"/>
          <p:cNvSpPr txBox="1"/>
          <p:nvPr>
            <p:ph type="ctrTitle"/>
          </p:nvPr>
        </p:nvSpPr>
        <p:spPr>
          <a:xfrm>
            <a:off x="129250" y="1869400"/>
            <a:ext cx="2674800" cy="29376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p>
          <a:p>
            <a:pPr indent="0" lvl="0" marL="0" rtl="0" algn="l">
              <a:spcBef>
                <a:spcPts val="0"/>
              </a:spcBef>
              <a:spcAft>
                <a:spcPts val="0"/>
              </a:spcAft>
              <a:buNone/>
            </a:pPr>
            <a:r>
              <a:rPr lang="en" sz="1800"/>
              <a:t>Next we create our pfSense Instance which is going to act as our firewall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**make sure to make and individual key pair for the configuration </a:t>
            </a:r>
            <a:endParaRPr sz="1800"/>
          </a:p>
          <a:p>
            <a:pPr indent="0" lvl="0" marL="0" rtl="0" algn="l">
              <a:spcBef>
                <a:spcPts val="0"/>
              </a:spcBef>
              <a:spcAft>
                <a:spcPts val="0"/>
              </a:spcAft>
              <a:buNone/>
            </a:pPr>
            <a:r>
              <a:t/>
            </a:r>
            <a:endParaRPr sz="1800"/>
          </a:p>
        </p:txBody>
      </p:sp>
      <p:sp>
        <p:nvSpPr>
          <p:cNvPr id="285" name="Google Shape;285;p39"/>
          <p:cNvSpPr txBox="1"/>
          <p:nvPr/>
        </p:nvSpPr>
        <p:spPr>
          <a:xfrm>
            <a:off x="827875" y="534100"/>
            <a:ext cx="62757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242424"/>
                </a:solidFill>
                <a:latin typeface="Lato"/>
                <a:ea typeface="Lato"/>
                <a:cs typeface="Lato"/>
                <a:sym typeface="Lato"/>
              </a:rPr>
              <a:t>Create Four Instances </a:t>
            </a:r>
            <a:endParaRPr b="1" sz="3600">
              <a:solidFill>
                <a:srgbClr val="242424"/>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286" name="Google Shape;286;p39"/>
          <p:cNvPicPr preferRelativeResize="0"/>
          <p:nvPr/>
        </p:nvPicPr>
        <p:blipFill>
          <a:blip r:embed="rId3">
            <a:alphaModFix/>
          </a:blip>
          <a:stretch>
            <a:fillRect/>
          </a:stretch>
        </p:blipFill>
        <p:spPr>
          <a:xfrm>
            <a:off x="2926975" y="1516400"/>
            <a:ext cx="6123875" cy="34953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nvSpPr>
        <p:spPr>
          <a:xfrm>
            <a:off x="827875" y="534100"/>
            <a:ext cx="7869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242424"/>
                </a:solidFill>
                <a:latin typeface="Lato"/>
                <a:ea typeface="Lato"/>
                <a:cs typeface="Lato"/>
                <a:sym typeface="Lato"/>
              </a:rPr>
              <a:t>Make</a:t>
            </a:r>
            <a:r>
              <a:rPr b="1" lang="en" sz="3600">
                <a:solidFill>
                  <a:srgbClr val="242424"/>
                </a:solidFill>
                <a:latin typeface="Lato"/>
                <a:ea typeface="Lato"/>
                <a:cs typeface="Lato"/>
                <a:sym typeface="Lato"/>
              </a:rPr>
              <a:t> sure you have 3 Key Pair </a:t>
            </a:r>
            <a:endParaRPr sz="1300">
              <a:solidFill>
                <a:schemeClr val="accent1"/>
              </a:solidFill>
              <a:latin typeface="Lato"/>
              <a:ea typeface="Lato"/>
              <a:cs typeface="Lato"/>
              <a:sym typeface="Lato"/>
            </a:endParaRPr>
          </a:p>
        </p:txBody>
      </p:sp>
      <p:pic>
        <p:nvPicPr>
          <p:cNvPr id="292" name="Google Shape;292;p40"/>
          <p:cNvPicPr preferRelativeResize="0"/>
          <p:nvPr/>
        </p:nvPicPr>
        <p:blipFill>
          <a:blip r:embed="rId3">
            <a:alphaModFix/>
          </a:blip>
          <a:stretch>
            <a:fillRect/>
          </a:stretch>
        </p:blipFill>
        <p:spPr>
          <a:xfrm>
            <a:off x="72300" y="2064475"/>
            <a:ext cx="8908148" cy="1567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98" name="Google Shape;298;p41"/>
          <p:cNvSpPr txBox="1"/>
          <p:nvPr/>
        </p:nvSpPr>
        <p:spPr>
          <a:xfrm>
            <a:off x="827875" y="534100"/>
            <a:ext cx="7869300" cy="5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242424"/>
                </a:solidFill>
                <a:latin typeface="Lato"/>
                <a:ea typeface="Lato"/>
                <a:cs typeface="Lato"/>
                <a:sym typeface="Lato"/>
              </a:rPr>
              <a:t>Check that all 4 instances are running  </a:t>
            </a:r>
            <a:endParaRPr b="1" sz="3600">
              <a:solidFill>
                <a:srgbClr val="242424"/>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pic>
        <p:nvPicPr>
          <p:cNvPr id="299" name="Google Shape;299;p41"/>
          <p:cNvPicPr preferRelativeResize="0"/>
          <p:nvPr/>
        </p:nvPicPr>
        <p:blipFill>
          <a:blip r:embed="rId3">
            <a:alphaModFix/>
          </a:blip>
          <a:stretch>
            <a:fillRect/>
          </a:stretch>
        </p:blipFill>
        <p:spPr>
          <a:xfrm>
            <a:off x="158650" y="2323623"/>
            <a:ext cx="8826700" cy="9700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idx="1" type="subTitle"/>
          </p:nvPr>
        </p:nvSpPr>
        <p:spPr>
          <a:xfrm>
            <a:off x="195500" y="1861500"/>
            <a:ext cx="3787800" cy="17793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Go to the Putty Key Generator </a:t>
            </a:r>
            <a:endParaRPr/>
          </a:p>
          <a:p>
            <a:pPr indent="-330200" lvl="0" marL="457200" rtl="0" algn="l">
              <a:spcBef>
                <a:spcPts val="0"/>
              </a:spcBef>
              <a:spcAft>
                <a:spcPts val="0"/>
              </a:spcAft>
              <a:buSzPts val="1600"/>
              <a:buChar char="-"/>
            </a:pPr>
            <a:r>
              <a:rPr lang="en"/>
              <a:t>Click Load key </a:t>
            </a:r>
            <a:endParaRPr/>
          </a:p>
          <a:p>
            <a:pPr indent="-330200" lvl="0" marL="457200" rtl="0" algn="l">
              <a:spcBef>
                <a:spcPts val="0"/>
              </a:spcBef>
              <a:spcAft>
                <a:spcPts val="0"/>
              </a:spcAft>
              <a:buSzPts val="1600"/>
              <a:buChar char="-"/>
            </a:pPr>
            <a:r>
              <a:rPr lang="en"/>
              <a:t>Load in the Key pair we made for kali </a:t>
            </a:r>
            <a:endParaRPr/>
          </a:p>
          <a:p>
            <a:pPr indent="-330200" lvl="0" marL="457200" rtl="0" algn="l">
              <a:spcBef>
                <a:spcPts val="0"/>
              </a:spcBef>
              <a:spcAft>
                <a:spcPts val="0"/>
              </a:spcAft>
              <a:buSzPts val="1600"/>
              <a:buChar char="-"/>
            </a:pPr>
            <a:r>
              <a:rPr lang="en"/>
              <a:t>Then save the private key (kali is part of the private subnet) </a:t>
            </a:r>
            <a:endParaRPr/>
          </a:p>
          <a:p>
            <a:pPr indent="0" lvl="0" marL="457200" rtl="0" algn="l">
              <a:spcBef>
                <a:spcPts val="0"/>
              </a:spcBef>
              <a:spcAft>
                <a:spcPts val="0"/>
              </a:spcAft>
              <a:buNone/>
            </a:pPr>
            <a:r>
              <a:t/>
            </a:r>
            <a:endParaRPr/>
          </a:p>
        </p:txBody>
      </p:sp>
      <p:pic>
        <p:nvPicPr>
          <p:cNvPr id="305" name="Google Shape;305;p42"/>
          <p:cNvPicPr preferRelativeResize="0"/>
          <p:nvPr/>
        </p:nvPicPr>
        <p:blipFill>
          <a:blip r:embed="rId3">
            <a:alphaModFix/>
          </a:blip>
          <a:stretch>
            <a:fillRect/>
          </a:stretch>
        </p:blipFill>
        <p:spPr>
          <a:xfrm>
            <a:off x="4447270" y="1443175"/>
            <a:ext cx="4348505" cy="343595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ph idx="1" type="subTitle"/>
          </p:nvPr>
        </p:nvSpPr>
        <p:spPr>
          <a:xfrm>
            <a:off x="293400" y="1558800"/>
            <a:ext cx="3787800" cy="2171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Go to PuTTY Configuration </a:t>
            </a:r>
            <a:endParaRPr/>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a:t>Copy public IP </a:t>
            </a:r>
            <a:r>
              <a:rPr lang="en"/>
              <a:t>address</a:t>
            </a:r>
            <a:endParaRPr/>
          </a:p>
          <a:p>
            <a:pPr indent="-330200" lvl="0" marL="457200" rtl="0" algn="l">
              <a:spcBef>
                <a:spcPts val="0"/>
              </a:spcBef>
              <a:spcAft>
                <a:spcPts val="0"/>
              </a:spcAft>
              <a:buSzPts val="1600"/>
              <a:buChar char="-"/>
            </a:pPr>
            <a:r>
              <a:rPr lang="en"/>
              <a:t>Connection</a:t>
            </a:r>
            <a:r>
              <a:rPr lang="en"/>
              <a:t> type is SSH </a:t>
            </a:r>
            <a:endParaRPr/>
          </a:p>
          <a:p>
            <a:pPr indent="-330200" lvl="0" marL="457200" rtl="0" algn="l">
              <a:spcBef>
                <a:spcPts val="0"/>
              </a:spcBef>
              <a:spcAft>
                <a:spcPts val="0"/>
              </a:spcAft>
              <a:buSzPts val="1600"/>
              <a:buChar char="-"/>
            </a:pPr>
            <a:r>
              <a:rPr lang="en"/>
              <a:t>Loading </a:t>
            </a:r>
            <a:r>
              <a:rPr lang="en"/>
              <a:t>private</a:t>
            </a:r>
            <a:r>
              <a:rPr lang="en"/>
              <a:t> key pair into the putty configuration </a:t>
            </a:r>
            <a:endParaRPr/>
          </a:p>
          <a:p>
            <a:pPr indent="-330200" lvl="0" marL="457200" rtl="0" algn="l">
              <a:spcBef>
                <a:spcPts val="0"/>
              </a:spcBef>
              <a:spcAft>
                <a:spcPts val="0"/>
              </a:spcAft>
              <a:buSzPts val="1600"/>
              <a:buChar char="-"/>
            </a:pPr>
            <a:r>
              <a:rPr lang="en"/>
              <a:t>Then open up the terminal </a:t>
            </a:r>
            <a:endParaRPr/>
          </a:p>
        </p:txBody>
      </p:sp>
      <p:pic>
        <p:nvPicPr>
          <p:cNvPr id="311" name="Google Shape;311;p43"/>
          <p:cNvPicPr preferRelativeResize="0"/>
          <p:nvPr/>
        </p:nvPicPr>
        <p:blipFill>
          <a:blip r:embed="rId3">
            <a:alphaModFix/>
          </a:blip>
          <a:stretch>
            <a:fillRect/>
          </a:stretch>
        </p:blipFill>
        <p:spPr>
          <a:xfrm>
            <a:off x="4625295" y="1274025"/>
            <a:ext cx="3581400" cy="34956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4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17" name="Google Shape;317;p44"/>
          <p:cNvSpPr txBox="1"/>
          <p:nvPr>
            <p:ph idx="4294967295" type="title"/>
          </p:nvPr>
        </p:nvSpPr>
        <p:spPr>
          <a:xfrm>
            <a:off x="346425" y="4747100"/>
            <a:ext cx="5057400" cy="3423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SECURITY GROUPS AS AN INSTANCE LEVEL </a:t>
            </a:r>
            <a:r>
              <a:rPr lang="en" sz="1400">
                <a:solidFill>
                  <a:srgbClr val="FFFFFF"/>
                </a:solidFill>
              </a:rPr>
              <a:t>FIREWALL</a:t>
            </a:r>
            <a:endParaRPr sz="1400">
              <a:solidFill>
                <a:srgbClr val="FFFFFF"/>
              </a:solidFill>
            </a:endParaRPr>
          </a:p>
        </p:txBody>
      </p:sp>
      <p:sp>
        <p:nvSpPr>
          <p:cNvPr id="318" name="Google Shape;318;p44"/>
          <p:cNvSpPr txBox="1"/>
          <p:nvPr/>
        </p:nvSpPr>
        <p:spPr>
          <a:xfrm>
            <a:off x="1073250" y="1432800"/>
            <a:ext cx="61086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1"/>
                </a:solidFill>
                <a:latin typeface="Raleway"/>
                <a:ea typeface="Raleway"/>
                <a:cs typeface="Raleway"/>
                <a:sym typeface="Raleway"/>
              </a:rPr>
              <a:t>Security groups is a stateful firewall which can be associated with Instances.</a:t>
            </a:r>
            <a:endParaRPr sz="1700">
              <a:solidFill>
                <a:schemeClr val="accent1"/>
              </a:solidFill>
              <a:latin typeface="Raleway"/>
              <a:ea typeface="Raleway"/>
              <a:cs typeface="Raleway"/>
              <a:sym typeface="Raleway"/>
            </a:endParaRPr>
          </a:p>
          <a:p>
            <a:pPr indent="0" lvl="0" marL="0" rtl="0" algn="l">
              <a:spcBef>
                <a:spcPts val="0"/>
              </a:spcBef>
              <a:spcAft>
                <a:spcPts val="0"/>
              </a:spcAft>
              <a:buNone/>
            </a:pPr>
            <a:r>
              <a:t/>
            </a:r>
            <a:endParaRPr sz="1700">
              <a:solidFill>
                <a:schemeClr val="accent1"/>
              </a:solidFill>
              <a:latin typeface="Raleway"/>
              <a:ea typeface="Raleway"/>
              <a:cs typeface="Raleway"/>
              <a:sym typeface="Raleway"/>
            </a:endParaRPr>
          </a:p>
          <a:p>
            <a:pPr indent="0" lvl="0" marL="0" rtl="0" algn="l">
              <a:spcBef>
                <a:spcPts val="0"/>
              </a:spcBef>
              <a:spcAft>
                <a:spcPts val="0"/>
              </a:spcAft>
              <a:buNone/>
            </a:pPr>
            <a:r>
              <a:rPr lang="en" sz="1700">
                <a:solidFill>
                  <a:schemeClr val="accent1"/>
                </a:solidFill>
                <a:latin typeface="Raleway"/>
                <a:ea typeface="Raleway"/>
                <a:cs typeface="Raleway"/>
                <a:sym typeface="Raleway"/>
              </a:rPr>
              <a:t>Security groups maintain the state of connection.</a:t>
            </a:r>
            <a:endParaRPr sz="1700">
              <a:solidFill>
                <a:schemeClr val="accent1"/>
              </a:solidFill>
              <a:latin typeface="Raleway"/>
              <a:ea typeface="Raleway"/>
              <a:cs typeface="Raleway"/>
              <a:sym typeface="Raleway"/>
            </a:endParaRPr>
          </a:p>
          <a:p>
            <a:pPr indent="0" lvl="0" marL="0" rtl="0" algn="l">
              <a:spcBef>
                <a:spcPts val="0"/>
              </a:spcBef>
              <a:spcAft>
                <a:spcPts val="0"/>
              </a:spcAft>
              <a:buNone/>
            </a:pPr>
            <a:r>
              <a:t/>
            </a:r>
            <a:endParaRPr sz="1700">
              <a:solidFill>
                <a:schemeClr val="accent1"/>
              </a:solidFill>
              <a:latin typeface="Raleway"/>
              <a:ea typeface="Raleway"/>
              <a:cs typeface="Raleway"/>
              <a:sym typeface="Raleway"/>
            </a:endParaRPr>
          </a:p>
          <a:p>
            <a:pPr indent="0" lvl="0" marL="0" rtl="0" algn="l">
              <a:spcBef>
                <a:spcPts val="0"/>
              </a:spcBef>
              <a:spcAft>
                <a:spcPts val="0"/>
              </a:spcAft>
              <a:buNone/>
            </a:pPr>
            <a:r>
              <a:rPr lang="en" sz="1700">
                <a:solidFill>
                  <a:schemeClr val="accent1"/>
                </a:solidFill>
                <a:latin typeface="Raleway"/>
                <a:ea typeface="Raleway"/>
                <a:cs typeface="Raleway"/>
                <a:sym typeface="Raleway"/>
              </a:rPr>
              <a:t>For example,  if a instance sends a request, the response </a:t>
            </a:r>
            <a:r>
              <a:rPr lang="en" sz="1700">
                <a:solidFill>
                  <a:schemeClr val="accent1"/>
                </a:solidFill>
                <a:latin typeface="Raleway"/>
                <a:ea typeface="Raleway"/>
                <a:cs typeface="Raleway"/>
                <a:sym typeface="Raleway"/>
              </a:rPr>
              <a:t>traffic</a:t>
            </a:r>
            <a:r>
              <a:rPr lang="en" sz="1700">
                <a:solidFill>
                  <a:schemeClr val="accent1"/>
                </a:solidFill>
                <a:latin typeface="Raleway"/>
                <a:ea typeface="Raleway"/>
                <a:cs typeface="Raleway"/>
                <a:sym typeface="Raleway"/>
              </a:rPr>
              <a:t> from outside is allowed back irrespective of the inbound rules, and vice versa.</a:t>
            </a:r>
            <a:endParaRPr sz="1700">
              <a:solidFill>
                <a:schemeClr val="accent1"/>
              </a:solidFill>
              <a:latin typeface="Raleway"/>
              <a:ea typeface="Raleway"/>
              <a:cs typeface="Raleway"/>
              <a:sym typeface="Raleway"/>
            </a:endParaRPr>
          </a:p>
        </p:txBody>
      </p:sp>
      <p:sp>
        <p:nvSpPr>
          <p:cNvPr id="319" name="Google Shape;319;p44"/>
          <p:cNvSpPr txBox="1"/>
          <p:nvPr/>
        </p:nvSpPr>
        <p:spPr>
          <a:xfrm>
            <a:off x="1073250" y="364800"/>
            <a:ext cx="6108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1"/>
                </a:solidFill>
                <a:latin typeface="Raleway"/>
                <a:ea typeface="Raleway"/>
                <a:cs typeface="Raleway"/>
                <a:sym typeface="Raleway"/>
              </a:rPr>
              <a:t>Security Groups</a:t>
            </a:r>
            <a:endParaRPr b="1" sz="3000">
              <a:solidFill>
                <a:schemeClr val="accent1"/>
              </a:solidFill>
              <a:latin typeface="Raleway"/>
              <a:ea typeface="Raleway"/>
              <a:cs typeface="Raleway"/>
              <a:sym typeface="Raleway"/>
            </a:endParaRPr>
          </a:p>
        </p:txBody>
      </p:sp>
      <p:sp>
        <p:nvSpPr>
          <p:cNvPr id="320" name="Google Shape;320;p44"/>
          <p:cNvSpPr txBox="1"/>
          <p:nvPr/>
        </p:nvSpPr>
        <p:spPr>
          <a:xfrm>
            <a:off x="7383350" y="4256900"/>
            <a:ext cx="160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aveat"/>
                <a:ea typeface="Caveat"/>
                <a:cs typeface="Caveat"/>
                <a:sym typeface="Caveat"/>
              </a:rPr>
              <a:t>Shantericka  Greene</a:t>
            </a:r>
            <a:endParaRPr sz="1300">
              <a:solidFill>
                <a:schemeClr val="accent1"/>
              </a:solidFill>
              <a:latin typeface="Caveat"/>
              <a:ea typeface="Caveat"/>
              <a:cs typeface="Caveat"/>
              <a:sym typeface="Cave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4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26" name="Google Shape;326;p45"/>
          <p:cNvSpPr txBox="1"/>
          <p:nvPr>
            <p:ph idx="4294967295" type="title"/>
          </p:nvPr>
        </p:nvSpPr>
        <p:spPr>
          <a:xfrm>
            <a:off x="346425" y="4747100"/>
            <a:ext cx="5057400" cy="3423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SECURITY GROUPS AS AN INSTANCE LEVEL </a:t>
            </a:r>
            <a:r>
              <a:rPr lang="en" sz="1400">
                <a:solidFill>
                  <a:srgbClr val="FFFFFF"/>
                </a:solidFill>
              </a:rPr>
              <a:t>FIREWALL</a:t>
            </a:r>
            <a:endParaRPr sz="1400">
              <a:solidFill>
                <a:srgbClr val="FFFFFF"/>
              </a:solidFill>
            </a:endParaRPr>
          </a:p>
        </p:txBody>
      </p:sp>
      <p:sp>
        <p:nvSpPr>
          <p:cNvPr id="327" name="Google Shape;327;p45"/>
          <p:cNvSpPr txBox="1"/>
          <p:nvPr/>
        </p:nvSpPr>
        <p:spPr>
          <a:xfrm>
            <a:off x="229750" y="1531463"/>
            <a:ext cx="830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42424"/>
                </a:solidFill>
                <a:highlight>
                  <a:srgbClr val="FFFFFF"/>
                </a:highlight>
                <a:latin typeface="Raleway"/>
                <a:ea typeface="Raleway"/>
                <a:cs typeface="Raleway"/>
                <a:sym typeface="Raleway"/>
              </a:rPr>
              <a:t>Security Groups use Connection Tracking to keep track of connection information that flows in and out of an instance, this information includes — IP address, Port number and some other information(for some specific protocols).</a:t>
            </a:r>
            <a:endParaRPr sz="1000">
              <a:solidFill>
                <a:schemeClr val="accent1"/>
              </a:solidFill>
              <a:latin typeface="Raleway"/>
              <a:ea typeface="Raleway"/>
              <a:cs typeface="Raleway"/>
              <a:sym typeface="Raleway"/>
            </a:endParaRPr>
          </a:p>
        </p:txBody>
      </p:sp>
      <p:sp>
        <p:nvSpPr>
          <p:cNvPr id="328" name="Google Shape;328;p45"/>
          <p:cNvSpPr txBox="1"/>
          <p:nvPr/>
        </p:nvSpPr>
        <p:spPr>
          <a:xfrm>
            <a:off x="283150" y="2487050"/>
            <a:ext cx="7826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42424"/>
                </a:solidFill>
                <a:highlight>
                  <a:srgbClr val="FFFFFF"/>
                </a:highlight>
                <a:latin typeface="Raleway"/>
                <a:ea typeface="Raleway"/>
                <a:cs typeface="Raleway"/>
                <a:sym typeface="Raleway"/>
              </a:rPr>
              <a:t>Type — </a:t>
            </a:r>
            <a:r>
              <a:rPr lang="en" sz="1500">
                <a:solidFill>
                  <a:srgbClr val="242424"/>
                </a:solidFill>
                <a:highlight>
                  <a:srgbClr val="FFFFFF"/>
                </a:highlight>
                <a:latin typeface="Raleway"/>
                <a:ea typeface="Raleway"/>
                <a:cs typeface="Raleway"/>
                <a:sym typeface="Raleway"/>
              </a:rPr>
              <a:t>Type of Traffic which can be TCP, UDP, ICMP. Type field provides the well-used protocols, when selected it auto fills the Protocol field. You may also select a Custom Protocol Rule, which allows you to select the Protocol field from a wide range of Protocols.</a:t>
            </a:r>
            <a:endParaRPr sz="1300">
              <a:solidFill>
                <a:schemeClr val="accent1"/>
              </a:solidFill>
              <a:latin typeface="Raleway"/>
              <a:ea typeface="Raleway"/>
              <a:cs typeface="Raleway"/>
              <a:sym typeface="Raleway"/>
            </a:endParaRPr>
          </a:p>
        </p:txBody>
      </p:sp>
      <p:sp>
        <p:nvSpPr>
          <p:cNvPr id="329" name="Google Shape;329;p45"/>
          <p:cNvSpPr txBox="1"/>
          <p:nvPr/>
        </p:nvSpPr>
        <p:spPr>
          <a:xfrm>
            <a:off x="283150" y="3595250"/>
            <a:ext cx="76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42424"/>
                </a:solidFill>
                <a:highlight>
                  <a:srgbClr val="FFFFFF"/>
                </a:highlight>
                <a:latin typeface="Raleway"/>
                <a:ea typeface="Raleway"/>
                <a:cs typeface="Raleway"/>
                <a:sym typeface="Raleway"/>
              </a:rPr>
              <a:t>Port Range</a:t>
            </a:r>
            <a:r>
              <a:rPr lang="en">
                <a:solidFill>
                  <a:srgbClr val="242424"/>
                </a:solidFill>
                <a:highlight>
                  <a:srgbClr val="FFFFFF"/>
                </a:highlight>
                <a:latin typeface="Raleway"/>
                <a:ea typeface="Raleway"/>
                <a:cs typeface="Raleway"/>
                <a:sym typeface="Raleway"/>
              </a:rPr>
              <a:t> </a:t>
            </a:r>
            <a:r>
              <a:rPr b="1" lang="en">
                <a:solidFill>
                  <a:srgbClr val="242424"/>
                </a:solidFill>
                <a:highlight>
                  <a:srgbClr val="FFFFFF"/>
                </a:highlight>
                <a:latin typeface="Raleway"/>
                <a:ea typeface="Raleway"/>
                <a:cs typeface="Raleway"/>
                <a:sym typeface="Raleway"/>
              </a:rPr>
              <a:t>— </a:t>
            </a:r>
            <a:r>
              <a:rPr lang="en">
                <a:solidFill>
                  <a:srgbClr val="242424"/>
                </a:solidFill>
                <a:highlight>
                  <a:srgbClr val="FFFFFF"/>
                </a:highlight>
                <a:latin typeface="Raleway"/>
                <a:ea typeface="Raleway"/>
                <a:cs typeface="Raleway"/>
                <a:sym typeface="Raleway"/>
              </a:rPr>
              <a:t>You can specify a single port or a range of ports like this 5000–6000.</a:t>
            </a:r>
            <a:endParaRPr sz="1200">
              <a:solidFill>
                <a:schemeClr val="accent1"/>
              </a:solidFill>
              <a:latin typeface="Raleway"/>
              <a:ea typeface="Raleway"/>
              <a:cs typeface="Raleway"/>
              <a:sym typeface="Raleway"/>
            </a:endParaRPr>
          </a:p>
        </p:txBody>
      </p:sp>
      <p:sp>
        <p:nvSpPr>
          <p:cNvPr id="330" name="Google Shape;330;p45"/>
          <p:cNvSpPr txBox="1"/>
          <p:nvPr/>
        </p:nvSpPr>
        <p:spPr>
          <a:xfrm>
            <a:off x="1020250" y="165450"/>
            <a:ext cx="6532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1"/>
                </a:solidFill>
                <a:latin typeface="Raleway"/>
                <a:ea typeface="Raleway"/>
                <a:cs typeface="Raleway"/>
                <a:sym typeface="Raleway"/>
              </a:rPr>
              <a:t>Security Groups Connection Tracking</a:t>
            </a:r>
            <a:endParaRPr b="1" sz="3000">
              <a:solidFill>
                <a:schemeClr val="accent1"/>
              </a:solidFill>
              <a:latin typeface="Raleway"/>
              <a:ea typeface="Raleway"/>
              <a:cs typeface="Raleway"/>
              <a:sym typeface="Raleway"/>
            </a:endParaRPr>
          </a:p>
        </p:txBody>
      </p:sp>
      <p:sp>
        <p:nvSpPr>
          <p:cNvPr id="331" name="Google Shape;331;p45"/>
          <p:cNvSpPr txBox="1"/>
          <p:nvPr/>
        </p:nvSpPr>
        <p:spPr>
          <a:xfrm>
            <a:off x="7319675" y="4309925"/>
            <a:ext cx="184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aveat"/>
                <a:ea typeface="Caveat"/>
                <a:cs typeface="Caveat"/>
                <a:sym typeface="Caveat"/>
              </a:rPr>
              <a:t>Shantericka Greene</a:t>
            </a:r>
            <a:endParaRPr sz="1300">
              <a:solidFill>
                <a:schemeClr val="accent1"/>
              </a:solidFill>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sp>
        <p:nvSpPr>
          <p:cNvPr id="151" name="Google Shape;151;p19"/>
          <p:cNvSpPr txBox="1"/>
          <p:nvPr>
            <p:ph type="title"/>
          </p:nvPr>
        </p:nvSpPr>
        <p:spPr>
          <a:xfrm>
            <a:off x="271275" y="1430975"/>
            <a:ext cx="8746200" cy="21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 CREATE A SECURITY TRAINING LAB IN AWS WITH A KALI ATTACKBOX, A VULNERABLE TARGET, FIREWALL, SIEM TOOL WITH ENDPOINT AGENTS, AND IDS/IPS FUNCTIONALITY.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p4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7" name="Google Shape;337;p46"/>
          <p:cNvSpPr txBox="1"/>
          <p:nvPr>
            <p:ph idx="4294967295" type="title"/>
          </p:nvPr>
        </p:nvSpPr>
        <p:spPr>
          <a:xfrm>
            <a:off x="346425" y="4747100"/>
            <a:ext cx="5057400" cy="3423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SECURITY GROUPS AS AN INSTANCE LEVEL </a:t>
            </a:r>
            <a:r>
              <a:rPr lang="en" sz="1400">
                <a:solidFill>
                  <a:srgbClr val="FFFFFF"/>
                </a:solidFill>
              </a:rPr>
              <a:t>FIREWALL</a:t>
            </a:r>
            <a:endParaRPr sz="1400">
              <a:solidFill>
                <a:srgbClr val="FFFFFF"/>
              </a:solidFill>
            </a:endParaRPr>
          </a:p>
        </p:txBody>
      </p:sp>
      <p:sp>
        <p:nvSpPr>
          <p:cNvPr id="338" name="Google Shape;338;p46"/>
          <p:cNvSpPr txBox="1"/>
          <p:nvPr/>
        </p:nvSpPr>
        <p:spPr>
          <a:xfrm>
            <a:off x="685775" y="63575"/>
            <a:ext cx="734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latin typeface="Raleway"/>
                <a:ea typeface="Raleway"/>
                <a:cs typeface="Raleway"/>
                <a:sym typeface="Raleway"/>
              </a:rPr>
              <a:t>Security Group Inbound/Outbound Rules </a:t>
            </a:r>
            <a:endParaRPr b="1" sz="2800">
              <a:latin typeface="Raleway"/>
              <a:ea typeface="Raleway"/>
              <a:cs typeface="Raleway"/>
              <a:sym typeface="Raleway"/>
            </a:endParaRPr>
          </a:p>
        </p:txBody>
      </p:sp>
      <p:pic>
        <p:nvPicPr>
          <p:cNvPr id="339" name="Google Shape;339;p46"/>
          <p:cNvPicPr preferRelativeResize="0"/>
          <p:nvPr/>
        </p:nvPicPr>
        <p:blipFill>
          <a:blip r:embed="rId3">
            <a:alphaModFix/>
          </a:blip>
          <a:stretch>
            <a:fillRect/>
          </a:stretch>
        </p:blipFill>
        <p:spPr>
          <a:xfrm>
            <a:off x="3402350" y="1003901"/>
            <a:ext cx="5635599" cy="2534997"/>
          </a:xfrm>
          <a:prstGeom prst="rect">
            <a:avLst/>
          </a:prstGeom>
          <a:noFill/>
          <a:ln>
            <a:noFill/>
          </a:ln>
        </p:spPr>
      </p:pic>
      <p:sp>
        <p:nvSpPr>
          <p:cNvPr id="340" name="Google Shape;340;p46"/>
          <p:cNvSpPr txBox="1"/>
          <p:nvPr/>
        </p:nvSpPr>
        <p:spPr>
          <a:xfrm>
            <a:off x="346425" y="926150"/>
            <a:ext cx="3043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42424"/>
                </a:solidFill>
                <a:highlight>
                  <a:srgbClr val="FFFFFF"/>
                </a:highlight>
                <a:latin typeface="Raleway"/>
                <a:ea typeface="Raleway"/>
                <a:cs typeface="Raleway"/>
                <a:sym typeface="Raleway"/>
              </a:rPr>
              <a:t>Source[Inbound Rules only]</a:t>
            </a:r>
            <a:r>
              <a:rPr lang="en" sz="1200">
                <a:solidFill>
                  <a:srgbClr val="242424"/>
                </a:solidFill>
                <a:highlight>
                  <a:srgbClr val="FFFFFF"/>
                </a:highlight>
                <a:latin typeface="Raleway"/>
                <a:ea typeface="Raleway"/>
                <a:cs typeface="Raleway"/>
                <a:sym typeface="Raleway"/>
              </a:rPr>
              <a:t> </a:t>
            </a:r>
            <a:r>
              <a:rPr b="1" lang="en" sz="1200">
                <a:solidFill>
                  <a:srgbClr val="242424"/>
                </a:solidFill>
                <a:highlight>
                  <a:srgbClr val="FFFFFF"/>
                </a:highlight>
                <a:latin typeface="Raleway"/>
                <a:ea typeface="Raleway"/>
                <a:cs typeface="Raleway"/>
                <a:sym typeface="Raleway"/>
              </a:rPr>
              <a:t>— </a:t>
            </a:r>
            <a:r>
              <a:rPr lang="en" sz="1200">
                <a:solidFill>
                  <a:srgbClr val="242424"/>
                </a:solidFill>
                <a:highlight>
                  <a:srgbClr val="FFFFFF"/>
                </a:highlight>
                <a:latin typeface="Raleway"/>
                <a:ea typeface="Raleway"/>
                <a:cs typeface="Raleway"/>
                <a:sym typeface="Raleway"/>
              </a:rPr>
              <a:t>Can be Custom — a single IP address or an entire CIDR block, Anywhere — 0.0.0.0/0 in case of IPv4, My IP Address — AWS auto-detects your Public IP address. Destination can only be mentioned in Outbound Rule.</a:t>
            </a:r>
            <a:endParaRPr sz="1000">
              <a:solidFill>
                <a:schemeClr val="accent1"/>
              </a:solidFill>
              <a:latin typeface="Raleway"/>
              <a:ea typeface="Raleway"/>
              <a:cs typeface="Raleway"/>
              <a:sym typeface="Raleway"/>
            </a:endParaRPr>
          </a:p>
        </p:txBody>
      </p:sp>
      <p:sp>
        <p:nvSpPr>
          <p:cNvPr id="341" name="Google Shape;341;p46"/>
          <p:cNvSpPr txBox="1"/>
          <p:nvPr/>
        </p:nvSpPr>
        <p:spPr>
          <a:xfrm>
            <a:off x="277850" y="2484500"/>
            <a:ext cx="3043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42424"/>
                </a:solidFill>
                <a:highlight>
                  <a:srgbClr val="FFFFFF"/>
                </a:highlight>
                <a:latin typeface="Raleway"/>
                <a:ea typeface="Raleway"/>
                <a:cs typeface="Raleway"/>
                <a:sym typeface="Raleway"/>
              </a:rPr>
              <a:t>Destination[Outbound Rules only]</a:t>
            </a:r>
            <a:r>
              <a:rPr lang="en" sz="1200">
                <a:solidFill>
                  <a:srgbClr val="242424"/>
                </a:solidFill>
                <a:highlight>
                  <a:srgbClr val="FFFFFF"/>
                </a:highlight>
                <a:latin typeface="Raleway"/>
                <a:ea typeface="Raleway"/>
                <a:cs typeface="Raleway"/>
                <a:sym typeface="Raleway"/>
              </a:rPr>
              <a:t> </a:t>
            </a:r>
            <a:r>
              <a:rPr b="1" lang="en" sz="1200">
                <a:solidFill>
                  <a:srgbClr val="242424"/>
                </a:solidFill>
                <a:highlight>
                  <a:srgbClr val="FFFFFF"/>
                </a:highlight>
                <a:latin typeface="Raleway"/>
                <a:ea typeface="Raleway"/>
                <a:cs typeface="Raleway"/>
                <a:sym typeface="Raleway"/>
              </a:rPr>
              <a:t>— </a:t>
            </a:r>
            <a:r>
              <a:rPr lang="en" sz="1200">
                <a:solidFill>
                  <a:srgbClr val="242424"/>
                </a:solidFill>
                <a:highlight>
                  <a:srgbClr val="FFFFFF"/>
                </a:highlight>
                <a:latin typeface="Raleway"/>
                <a:ea typeface="Raleway"/>
                <a:cs typeface="Raleway"/>
                <a:sym typeface="Raleway"/>
              </a:rPr>
              <a:t>Can be Custom — a single IP address or an entire CIDR block, Anywhere — 0.0.0.0/0 in case of IPv4, My IP Address — AWS auto-detects your Public IP address. Source can only be mentioned in Inbound Rule.</a:t>
            </a:r>
            <a:endParaRPr sz="1000">
              <a:solidFill>
                <a:schemeClr val="accent1"/>
              </a:solidFill>
              <a:latin typeface="Raleway"/>
              <a:ea typeface="Raleway"/>
              <a:cs typeface="Raleway"/>
              <a:sym typeface="Raleway"/>
            </a:endParaRPr>
          </a:p>
        </p:txBody>
      </p:sp>
      <p:sp>
        <p:nvSpPr>
          <p:cNvPr id="342" name="Google Shape;342;p46"/>
          <p:cNvSpPr txBox="1"/>
          <p:nvPr/>
        </p:nvSpPr>
        <p:spPr>
          <a:xfrm>
            <a:off x="7340900" y="4362200"/>
            <a:ext cx="1747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aveat"/>
                <a:ea typeface="Caveat"/>
                <a:cs typeface="Caveat"/>
                <a:sym typeface="Caveat"/>
              </a:rPr>
              <a:t>Shantericka Greene</a:t>
            </a:r>
            <a:endParaRPr sz="1300">
              <a:solidFill>
                <a:schemeClr val="accent1"/>
              </a:solidFill>
              <a:latin typeface="Caveat"/>
              <a:ea typeface="Caveat"/>
              <a:cs typeface="Caveat"/>
              <a:sym typeface="Cave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4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48" name="Google Shape;348;p47"/>
          <p:cNvSpPr txBox="1"/>
          <p:nvPr>
            <p:ph idx="4294967295" type="title"/>
          </p:nvPr>
        </p:nvSpPr>
        <p:spPr>
          <a:xfrm>
            <a:off x="346425" y="4747100"/>
            <a:ext cx="5057400" cy="3423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SECURITY GROUPS AS AN INSTANCE LEVEL </a:t>
            </a:r>
            <a:r>
              <a:rPr lang="en" sz="1400">
                <a:solidFill>
                  <a:srgbClr val="FFFFFF"/>
                </a:solidFill>
              </a:rPr>
              <a:t>FIREWALL</a:t>
            </a:r>
            <a:endParaRPr sz="1400">
              <a:solidFill>
                <a:srgbClr val="FFFFFF"/>
              </a:solidFill>
            </a:endParaRPr>
          </a:p>
        </p:txBody>
      </p:sp>
      <p:sp>
        <p:nvSpPr>
          <p:cNvPr id="349" name="Google Shape;349;p47"/>
          <p:cNvSpPr txBox="1"/>
          <p:nvPr/>
        </p:nvSpPr>
        <p:spPr>
          <a:xfrm>
            <a:off x="1517700" y="863300"/>
            <a:ext cx="61086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242424"/>
                </a:solidFill>
                <a:highlight>
                  <a:srgbClr val="FFFFFF"/>
                </a:highlight>
                <a:latin typeface="Raleway"/>
                <a:ea typeface="Raleway"/>
                <a:cs typeface="Raleway"/>
                <a:sym typeface="Raleway"/>
              </a:rPr>
              <a:t>Security Group needs to track any connection BUT </a:t>
            </a:r>
            <a:r>
              <a:rPr i="1" lang="en" sz="2200">
                <a:solidFill>
                  <a:srgbClr val="242424"/>
                </a:solidFill>
                <a:highlight>
                  <a:srgbClr val="FFFFFF"/>
                </a:highlight>
                <a:latin typeface="Raleway"/>
                <a:ea typeface="Raleway"/>
                <a:cs typeface="Raleway"/>
                <a:sym typeface="Raleway"/>
              </a:rPr>
              <a:t>if there’s no inbound/outbound rule that means everything is allowed. </a:t>
            </a:r>
            <a:endParaRPr i="1" sz="2200">
              <a:solidFill>
                <a:srgbClr val="242424"/>
              </a:solidFill>
              <a:highlight>
                <a:srgbClr val="FFFFFF"/>
              </a:highlight>
              <a:latin typeface="Raleway"/>
              <a:ea typeface="Raleway"/>
              <a:cs typeface="Raleway"/>
              <a:sym typeface="Raleway"/>
            </a:endParaRPr>
          </a:p>
          <a:p>
            <a:pPr indent="0" lvl="0" marL="0" rtl="0" algn="l">
              <a:spcBef>
                <a:spcPts val="0"/>
              </a:spcBef>
              <a:spcAft>
                <a:spcPts val="0"/>
              </a:spcAft>
              <a:buNone/>
            </a:pPr>
            <a:r>
              <a:t/>
            </a:r>
            <a:endParaRPr sz="2200">
              <a:solidFill>
                <a:srgbClr val="242424"/>
              </a:solidFill>
              <a:highlight>
                <a:srgbClr val="FFFFFF"/>
              </a:highlight>
              <a:latin typeface="Raleway"/>
              <a:ea typeface="Raleway"/>
              <a:cs typeface="Raleway"/>
              <a:sym typeface="Raleway"/>
            </a:endParaRPr>
          </a:p>
          <a:p>
            <a:pPr indent="0" lvl="0" marL="0" rtl="0" algn="l">
              <a:spcBef>
                <a:spcPts val="0"/>
              </a:spcBef>
              <a:spcAft>
                <a:spcPts val="0"/>
              </a:spcAft>
              <a:buNone/>
            </a:pPr>
            <a:r>
              <a:rPr lang="en" sz="2200">
                <a:solidFill>
                  <a:srgbClr val="242424"/>
                </a:solidFill>
                <a:highlight>
                  <a:srgbClr val="FFFFFF"/>
                </a:highlight>
                <a:latin typeface="Raleway"/>
                <a:ea typeface="Raleway"/>
                <a:cs typeface="Raleway"/>
                <a:sym typeface="Raleway"/>
              </a:rPr>
              <a:t>For example, Let’s say we have allowed ALL traffic from outside and ALL traffic to outside, it doesn’t need to track anything because, whatever comes and goes will be allowed.</a:t>
            </a:r>
            <a:endParaRPr sz="2000">
              <a:solidFill>
                <a:schemeClr val="accent1"/>
              </a:solidFill>
              <a:latin typeface="Raleway"/>
              <a:ea typeface="Raleway"/>
              <a:cs typeface="Raleway"/>
              <a:sym typeface="Raleway"/>
            </a:endParaRPr>
          </a:p>
        </p:txBody>
      </p:sp>
      <p:sp>
        <p:nvSpPr>
          <p:cNvPr id="350" name="Google Shape;350;p47"/>
          <p:cNvSpPr txBox="1"/>
          <p:nvPr/>
        </p:nvSpPr>
        <p:spPr>
          <a:xfrm>
            <a:off x="7266650" y="4278125"/>
            <a:ext cx="1737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aveat"/>
                <a:ea typeface="Caveat"/>
                <a:cs typeface="Caveat"/>
                <a:sym typeface="Caveat"/>
              </a:rPr>
              <a:t>Shantericka Greene</a:t>
            </a:r>
            <a:endParaRPr sz="1300">
              <a:solidFill>
                <a:schemeClr val="accent1"/>
              </a:solidFill>
              <a:latin typeface="Caveat"/>
              <a:ea typeface="Caveat"/>
              <a:cs typeface="Caveat"/>
              <a:sym typeface="Cave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TOOLS/GuardDuty</a:t>
            </a:r>
            <a:endParaRPr/>
          </a:p>
        </p:txBody>
      </p:sp>
      <p:sp>
        <p:nvSpPr>
          <p:cNvPr id="356" name="Google Shape;356;p48"/>
          <p:cNvSpPr txBox="1"/>
          <p:nvPr/>
        </p:nvSpPr>
        <p:spPr>
          <a:xfrm>
            <a:off x="810075" y="2118650"/>
            <a:ext cx="7637700" cy="2652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AWS has developed security services designed to protect your workloads and applications in the AWS Cloud. These services can help protect any type of workload operating in the cloud, not just semiconductor workloads</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We plan to use GuardDuty to detect malicious activity and unauthorized behavior in your VPC. It analyzes log data from VPC flow logs and other sources to identify threats using machine learning and threat intelligence.</a:t>
            </a:r>
            <a:endParaRPr sz="1600">
              <a:solidFill>
                <a:schemeClr val="lt1"/>
              </a:solidFill>
              <a:latin typeface="Lato"/>
              <a:ea typeface="Lato"/>
              <a:cs typeface="Lato"/>
              <a:sym typeface="Lato"/>
            </a:endParaRPr>
          </a:p>
          <a:p>
            <a:pPr indent="0" lvl="0" marL="457200" rtl="0" algn="l">
              <a:spcBef>
                <a:spcPts val="0"/>
              </a:spcBef>
              <a:spcAft>
                <a:spcPts val="0"/>
              </a:spcAft>
              <a:buNone/>
            </a:pPr>
            <a:r>
              <a:t/>
            </a:r>
            <a:endParaRPr sz="160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67" name="Google Shape;367;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3">
                  <a:extLst>
                    <a:ext uri="{A12FA001-AC4F-418D-AE19-62706E023703}">
                      <ahyp:hlinkClr val="tx"/>
                    </a:ext>
                  </a:extLst>
                </a:hlinkClick>
              </a:rPr>
              <a:t>Tips for Presenting Your Wireframes</a:t>
            </a:r>
            <a:endParaRPr>
              <a:solidFill>
                <a:schemeClr val="accent5"/>
              </a:solidFill>
            </a:endParaRPr>
          </a:p>
          <a:p>
            <a:pPr indent="0" lvl="0" marL="0" rtl="0" algn="l">
              <a:spcBef>
                <a:spcPts val="1000"/>
              </a:spcBef>
              <a:spcAft>
                <a:spcPts val="0"/>
              </a:spcAft>
              <a:buNone/>
            </a:pPr>
            <a:r>
              <a:rPr lang="en" u="sng">
                <a:solidFill>
                  <a:schemeClr val="accent5"/>
                </a:solidFill>
                <a:hlinkClick r:id="rId4">
                  <a:extLst>
                    <a:ext uri="{A12FA001-AC4F-418D-AE19-62706E023703}">
                      <ahyp:hlinkClr val="tx"/>
                    </a:ext>
                  </a:extLst>
                </a:hlinkClick>
              </a:rPr>
              <a:t>3 Steps to Better UI Wireframes</a:t>
            </a:r>
            <a:endParaRPr>
              <a:solidFill>
                <a:schemeClr val="accent5"/>
              </a:solidFill>
            </a:endParaRPr>
          </a:p>
          <a:p>
            <a:pPr indent="0" lvl="0" marL="0" rtl="0" algn="l">
              <a:spcBef>
                <a:spcPts val="1000"/>
              </a:spcBef>
              <a:spcAft>
                <a:spcPts val="1000"/>
              </a:spcAft>
              <a:buNone/>
            </a:pPr>
            <a:r>
              <a:rPr lang="en" u="sng">
                <a:solidFill>
                  <a:schemeClr val="accent5"/>
                </a:solidFill>
                <a:hlinkClick r:id="rId5">
                  <a:extLst>
                    <a:ext uri="{A12FA001-AC4F-418D-AE19-62706E023703}">
                      <ahyp:hlinkClr val="tx"/>
                    </a:ext>
                  </a:extLst>
                </a:hlinkClick>
              </a:rPr>
              <a:t>Wireframing for Beginners</a:t>
            </a:r>
            <a:endParaRPr>
              <a:solidFill>
                <a:schemeClr val="accent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57" name="Google Shape;157;p20"/>
          <p:cNvSpPr txBox="1"/>
          <p:nvPr>
            <p:ph idx="4294967295" type="title"/>
          </p:nvPr>
        </p:nvSpPr>
        <p:spPr>
          <a:xfrm>
            <a:off x="346425" y="4747100"/>
            <a:ext cx="3961500" cy="3204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CLOUD LAB ARCHITECTURE</a:t>
            </a:r>
            <a:endParaRPr sz="1400">
              <a:solidFill>
                <a:srgbClr val="FFFFFF"/>
              </a:solidFill>
            </a:endParaRPr>
          </a:p>
        </p:txBody>
      </p:sp>
      <p:sp>
        <p:nvSpPr>
          <p:cNvPr id="158" name="Google Shape;158;p20"/>
          <p:cNvSpPr txBox="1"/>
          <p:nvPr/>
        </p:nvSpPr>
        <p:spPr>
          <a:xfrm>
            <a:off x="6448500" y="4256900"/>
            <a:ext cx="2543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Caveat"/>
                <a:ea typeface="Caveat"/>
                <a:cs typeface="Caveat"/>
                <a:sym typeface="Caveat"/>
              </a:rPr>
              <a:t>Shantericka Greene/Rebecca Silos</a:t>
            </a:r>
            <a:endParaRPr sz="1300">
              <a:solidFill>
                <a:schemeClr val="accent1"/>
              </a:solidFill>
              <a:latin typeface="Caveat"/>
              <a:ea typeface="Caveat"/>
              <a:cs typeface="Caveat"/>
              <a:sym typeface="Caveat"/>
            </a:endParaRPr>
          </a:p>
        </p:txBody>
      </p:sp>
      <p:pic>
        <p:nvPicPr>
          <p:cNvPr id="159" name="Google Shape;159;p20"/>
          <p:cNvPicPr preferRelativeResize="0"/>
          <p:nvPr/>
        </p:nvPicPr>
        <p:blipFill>
          <a:blip r:embed="rId3">
            <a:alphaModFix/>
          </a:blip>
          <a:stretch>
            <a:fillRect/>
          </a:stretch>
        </p:blipFill>
        <p:spPr>
          <a:xfrm>
            <a:off x="152400" y="152400"/>
            <a:ext cx="7351941" cy="3952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VPC</a:t>
            </a:r>
            <a:endParaRPr sz="3000"/>
          </a:p>
        </p:txBody>
      </p:sp>
      <p:sp>
        <p:nvSpPr>
          <p:cNvPr id="165" name="Google Shape;16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AWS VPC allows us to launch a virtual private cloud to host our security lab resources.</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rPr lang="en"/>
              <a:t>This allows us to have a secure, isolated environment for our ethical hacking simulations with Kali and our vulnerable resource in a private cloud hosted within the AWS public cloud.</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idx="4294967295" type="title"/>
          </p:nvPr>
        </p:nvSpPr>
        <p:spPr>
          <a:xfrm>
            <a:off x="1087075" y="-9697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VPC LAUNCH</a:t>
            </a:r>
            <a:endParaRPr b="0" sz="3000"/>
          </a:p>
        </p:txBody>
      </p:sp>
      <p:pic>
        <p:nvPicPr>
          <p:cNvPr id="171" name="Google Shape;171;p22"/>
          <p:cNvPicPr preferRelativeResize="0"/>
          <p:nvPr/>
        </p:nvPicPr>
        <p:blipFill>
          <a:blip r:embed="rId3">
            <a:alphaModFix/>
          </a:blip>
          <a:stretch>
            <a:fillRect/>
          </a:stretch>
        </p:blipFill>
        <p:spPr>
          <a:xfrm>
            <a:off x="199303" y="663149"/>
            <a:ext cx="8617897" cy="302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3"/>
          <p:cNvPicPr preferRelativeResize="0"/>
          <p:nvPr/>
        </p:nvPicPr>
        <p:blipFill rotWithShape="1">
          <a:blip r:embed="rId3">
            <a:alphaModFix/>
          </a:blip>
          <a:srcRect b="0" l="0" r="61961" t="0"/>
          <a:stretch/>
        </p:blipFill>
        <p:spPr>
          <a:xfrm>
            <a:off x="0" y="0"/>
            <a:ext cx="3953475" cy="5044324"/>
          </a:xfrm>
          <a:prstGeom prst="rect">
            <a:avLst/>
          </a:prstGeom>
          <a:noFill/>
          <a:ln>
            <a:noFill/>
          </a:ln>
        </p:spPr>
      </p:pic>
      <p:pic>
        <p:nvPicPr>
          <p:cNvPr id="177" name="Google Shape;177;p23"/>
          <p:cNvPicPr preferRelativeResize="0"/>
          <p:nvPr/>
        </p:nvPicPr>
        <p:blipFill rotWithShape="1">
          <a:blip r:embed="rId4">
            <a:alphaModFix/>
          </a:blip>
          <a:srcRect b="0" l="0" r="61643" t="0"/>
          <a:stretch/>
        </p:blipFill>
        <p:spPr>
          <a:xfrm>
            <a:off x="4105850" y="60588"/>
            <a:ext cx="3839324" cy="4770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2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83" name="Google Shape;183;p24"/>
          <p:cNvSpPr txBox="1"/>
          <p:nvPr>
            <p:ph idx="4294967295" type="title"/>
          </p:nvPr>
        </p:nvSpPr>
        <p:spPr>
          <a:xfrm>
            <a:off x="346425" y="4747100"/>
            <a:ext cx="5057400" cy="3423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SCREENSHOT OF SUBNETS</a:t>
            </a:r>
            <a:endParaRPr sz="1400">
              <a:solidFill>
                <a:srgbClr val="FFFFFF"/>
              </a:solidFill>
            </a:endParaRPr>
          </a:p>
        </p:txBody>
      </p:sp>
      <p:pic>
        <p:nvPicPr>
          <p:cNvPr id="184" name="Google Shape;184;p24"/>
          <p:cNvPicPr preferRelativeResize="0"/>
          <p:nvPr/>
        </p:nvPicPr>
        <p:blipFill>
          <a:blip r:embed="rId3">
            <a:alphaModFix/>
          </a:blip>
          <a:stretch>
            <a:fillRect/>
          </a:stretch>
        </p:blipFill>
        <p:spPr>
          <a:xfrm>
            <a:off x="152400" y="152400"/>
            <a:ext cx="8839204" cy="25939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2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90" name="Google Shape;190;p25"/>
          <p:cNvSpPr txBox="1"/>
          <p:nvPr>
            <p:ph idx="4294967295" type="title"/>
          </p:nvPr>
        </p:nvSpPr>
        <p:spPr>
          <a:xfrm>
            <a:off x="346425" y="4747100"/>
            <a:ext cx="5057400" cy="3423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SCREENSHOT OF PUBLIC SUBNET ROUTE TABLE</a:t>
            </a:r>
            <a:endParaRPr sz="1400">
              <a:solidFill>
                <a:srgbClr val="FFFFFF"/>
              </a:solidFill>
            </a:endParaRPr>
          </a:p>
        </p:txBody>
      </p:sp>
      <p:pic>
        <p:nvPicPr>
          <p:cNvPr id="191" name="Google Shape;191;p25"/>
          <p:cNvPicPr preferRelativeResize="0"/>
          <p:nvPr/>
        </p:nvPicPr>
        <p:blipFill>
          <a:blip r:embed="rId3">
            <a:alphaModFix/>
          </a:blip>
          <a:stretch>
            <a:fillRect/>
          </a:stretch>
        </p:blipFill>
        <p:spPr>
          <a:xfrm>
            <a:off x="152400" y="152400"/>
            <a:ext cx="8839204" cy="43807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